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</p:sldMasterIdLst>
  <p:notesMasterIdLst>
    <p:notesMasterId r:id="rId21"/>
  </p:notesMasterIdLst>
  <p:sldIdLst>
    <p:sldId id="256" r:id="rId2"/>
    <p:sldId id="276" r:id="rId3"/>
    <p:sldId id="277" r:id="rId4"/>
    <p:sldId id="278" r:id="rId5"/>
    <p:sldId id="279" r:id="rId6"/>
    <p:sldId id="280" r:id="rId7"/>
    <p:sldId id="283" r:id="rId8"/>
    <p:sldId id="284" r:id="rId9"/>
    <p:sldId id="285" r:id="rId10"/>
    <p:sldId id="281" r:id="rId11"/>
    <p:sldId id="28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7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9999"/>
    <a:srgbClr val="003950"/>
    <a:srgbClr val="CC6600"/>
    <a:srgbClr val="CC3300"/>
    <a:srgbClr val="D7FBFD"/>
    <a:srgbClr val="073661"/>
    <a:srgbClr val="023644"/>
    <a:srgbClr val="023B4A"/>
    <a:srgbClr val="02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54" d="100"/>
          <a:sy n="154" d="100"/>
        </p:scale>
        <p:origin x="20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83;&#1103;%20&#1076;&#1080;&#1089;&#1089;&#1077;&#1088;&#1090;&#1072;&#1094;&#1080;&#1080;\&#1058;&#1072;&#1073;&#1083;&#1080;&#1095;&#1085;&#1099;&#1077;%20&#1084;&#1072;&#1090;&#1077;&#1088;&#1080;&#1072;&#1083;&#1099;%20&#1072;&#1085;&#1072;&#1083;&#1080;&#1079;&#1072;%20&#1079;&#1072;&#1075;&#1088;&#1103;&#1079;&#1085;&#1077;&#1085;&#1080;&#1103;%20&#1071;&#1054;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1960771934321E-2"/>
          <c:y val="4.3062366142932011E-2"/>
          <c:w val="0.86809738871727449"/>
          <c:h val="0.65971845206391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А6!$A$2</c:f>
              <c:strCache>
                <c:ptCount val="1"/>
                <c:pt idx="0">
                  <c:v>Доля проб атмосферного воздуха с превышением ПДК в городских и сельских поселениях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trendline>
            <c:spPr>
              <a:ln w="19050">
                <a:solidFill>
                  <a:schemeClr val="tx2">
                    <a:lumMod val="75000"/>
                  </a:schemeClr>
                </a:solidFill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7.1348004647317914E-3"/>
                  <c:y val="-0.24746955530314216"/>
                </c:manualLayout>
              </c:layout>
              <c:numFmt formatCode="General" sourceLinked="0"/>
              <c:spPr>
                <a:ln>
                  <a:noFill/>
                </a:ln>
              </c:spPr>
            </c:trendlineLbl>
          </c:trendline>
          <c:cat>
            <c:numRef>
              <c:f>А6!$C$1:$W$1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А6!$C$2:$W$2</c:f>
              <c:numCache>
                <c:formatCode>General</c:formatCode>
                <c:ptCount val="21"/>
                <c:pt idx="0">
                  <c:v>7.6</c:v>
                </c:pt>
                <c:pt idx="1">
                  <c:v>6.2</c:v>
                </c:pt>
                <c:pt idx="2">
                  <c:v>2.5</c:v>
                </c:pt>
                <c:pt idx="3">
                  <c:v>1.8</c:v>
                </c:pt>
                <c:pt idx="4">
                  <c:v>1.4</c:v>
                </c:pt>
                <c:pt idx="5">
                  <c:v>4.0999999999999996</c:v>
                </c:pt>
                <c:pt idx="6">
                  <c:v>3.2</c:v>
                </c:pt>
                <c:pt idx="7">
                  <c:v>4.5</c:v>
                </c:pt>
                <c:pt idx="8">
                  <c:v>2.5</c:v>
                </c:pt>
                <c:pt idx="9">
                  <c:v>1.9000000000000001</c:v>
                </c:pt>
                <c:pt idx="10">
                  <c:v>0.60000000000000064</c:v>
                </c:pt>
                <c:pt idx="11">
                  <c:v>0.70000000000000062</c:v>
                </c:pt>
                <c:pt idx="12">
                  <c:v>0.760000000000006</c:v>
                </c:pt>
                <c:pt idx="13">
                  <c:v>2.15</c:v>
                </c:pt>
                <c:pt idx="14">
                  <c:v>0.9</c:v>
                </c:pt>
                <c:pt idx="15">
                  <c:v>0.39000000000000301</c:v>
                </c:pt>
                <c:pt idx="16">
                  <c:v>0.79</c:v>
                </c:pt>
                <c:pt idx="17">
                  <c:v>0.73000000000000065</c:v>
                </c:pt>
                <c:pt idx="18">
                  <c:v>0.25</c:v>
                </c:pt>
                <c:pt idx="19">
                  <c:v>0.28000000000000008</c:v>
                </c:pt>
                <c:pt idx="20">
                  <c:v>0.22000000000000022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3-4141-9652-11974287A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65376"/>
        <c:axId val="113366912"/>
      </c:barChart>
      <c:lineChart>
        <c:grouping val="standard"/>
        <c:varyColors val="0"/>
        <c:ser>
          <c:idx val="1"/>
          <c:order val="1"/>
          <c:tx>
            <c:strRef>
              <c:f>А6!$A$3</c:f>
              <c:strCache>
                <c:ptCount val="1"/>
                <c:pt idx="0">
                  <c:v>Доля проб атмосферного воздуха с превышением ПДК на автомагистралях в зоне жилой застройки городов Ярославля и Рыбинска</c:v>
                </c:pt>
              </c:strCache>
            </c:strRef>
          </c:tx>
          <c:marker>
            <c:symbol val="circle"/>
            <c:size val="5"/>
          </c:marker>
          <c:trendline>
            <c:spPr>
              <a:ln w="1905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41435791503392283"/>
                  <c:y val="-0.48653502664245207"/>
                </c:manualLayout>
              </c:layout>
              <c:numFmt formatCode="General" sourceLinked="0"/>
            </c:trendlineLbl>
          </c:trendline>
          <c:val>
            <c:numRef>
              <c:f>А6!$C$3:$W$3</c:f>
              <c:numCache>
                <c:formatCode>General</c:formatCode>
                <c:ptCount val="21"/>
                <c:pt idx="11">
                  <c:v>15.5</c:v>
                </c:pt>
                <c:pt idx="12">
                  <c:v>19.600000000000001</c:v>
                </c:pt>
                <c:pt idx="13">
                  <c:v>8</c:v>
                </c:pt>
                <c:pt idx="14">
                  <c:v>7.5</c:v>
                </c:pt>
                <c:pt idx="15">
                  <c:v>4.9000000000000004</c:v>
                </c:pt>
                <c:pt idx="16">
                  <c:v>7.7</c:v>
                </c:pt>
                <c:pt idx="17">
                  <c:v>3.9</c:v>
                </c:pt>
                <c:pt idx="18">
                  <c:v>2.2000000000000002</c:v>
                </c:pt>
                <c:pt idx="19">
                  <c:v>0.64000000000000601</c:v>
                </c:pt>
                <c:pt idx="20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D3-4141-9652-11974287A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74720"/>
        <c:axId val="113373184"/>
      </c:lineChart>
      <c:catAx>
        <c:axId val="1133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1133669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133669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Доли ПДК, %</a:t>
                </a:r>
              </a:p>
            </c:rich>
          </c:tx>
          <c:layout>
            <c:manualLayout>
              <c:xMode val="edge"/>
              <c:yMode val="edge"/>
              <c:x val="1.1629153628121766E-3"/>
              <c:y val="0.276518791582409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365376"/>
        <c:crosses val="autoZero"/>
        <c:crossBetween val="between"/>
      </c:valAx>
      <c:valAx>
        <c:axId val="113373184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13374720"/>
        <c:crosses val="max"/>
        <c:crossBetween val="between"/>
      </c:valAx>
      <c:catAx>
        <c:axId val="113374720"/>
        <c:scaling>
          <c:orientation val="minMax"/>
        </c:scaling>
        <c:delete val="1"/>
        <c:axPos val="b"/>
        <c:majorTickMark val="out"/>
        <c:minorTickMark val="none"/>
        <c:tickLblPos val="none"/>
        <c:crossAx val="11337318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4358637716842344"/>
          <c:w val="1"/>
          <c:h val="0.154401561277907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6321416787796"/>
          <c:y val="4.9214141403466125E-2"/>
          <c:w val="0.84982151417614338"/>
          <c:h val="0.69083845378588682"/>
        </c:manualLayout>
      </c:layout>
      <c:lineChart>
        <c:grouping val="standard"/>
        <c:varyColors val="0"/>
        <c:ser>
          <c:idx val="0"/>
          <c:order val="0"/>
          <c:tx>
            <c:strRef>
              <c:f>'А11-А16'!$A$2</c:f>
              <c:strCache>
                <c:ptCount val="1"/>
                <c:pt idx="0">
                  <c:v>Общий объем выбросов</c:v>
                </c:pt>
              </c:strCache>
            </c:strRef>
          </c:tx>
          <c:marker>
            <c:symbol val="diamond"/>
            <c:size val="5"/>
          </c:marker>
          <c:trendline>
            <c:spPr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8.8520096254341187E-3"/>
                  <c:y val="-0.11115632095229552"/>
                </c:manualLayout>
              </c:layout>
              <c:numFmt formatCode="General" sourceLinked="0"/>
            </c:trendlineLbl>
          </c:trendline>
          <c:cat>
            <c:numRef>
              <c:f>'А11-А16'!$C$1:$W$1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'А11-А16'!$C$2:$W$2</c:f>
              <c:numCache>
                <c:formatCode>General</c:formatCode>
                <c:ptCount val="21"/>
                <c:pt idx="0">
                  <c:v>369.3</c:v>
                </c:pt>
                <c:pt idx="1">
                  <c:v>338.3</c:v>
                </c:pt>
                <c:pt idx="2">
                  <c:v>278.89999999999969</c:v>
                </c:pt>
                <c:pt idx="3">
                  <c:v>277.39999999999969</c:v>
                </c:pt>
                <c:pt idx="4">
                  <c:v>272.89999999999969</c:v>
                </c:pt>
                <c:pt idx="5">
                  <c:v>268.5</c:v>
                </c:pt>
                <c:pt idx="6">
                  <c:v>263.8</c:v>
                </c:pt>
                <c:pt idx="7">
                  <c:v>212.5</c:v>
                </c:pt>
                <c:pt idx="8">
                  <c:v>210</c:v>
                </c:pt>
                <c:pt idx="9">
                  <c:v>211.3</c:v>
                </c:pt>
                <c:pt idx="10">
                  <c:v>216.3</c:v>
                </c:pt>
                <c:pt idx="11">
                  <c:v>222.3</c:v>
                </c:pt>
                <c:pt idx="12">
                  <c:v>218</c:v>
                </c:pt>
                <c:pt idx="13">
                  <c:v>242</c:v>
                </c:pt>
                <c:pt idx="14">
                  <c:v>241.4</c:v>
                </c:pt>
                <c:pt idx="15">
                  <c:v>240.10999999999999</c:v>
                </c:pt>
                <c:pt idx="16">
                  <c:v>208.2</c:v>
                </c:pt>
                <c:pt idx="17">
                  <c:v>200.9</c:v>
                </c:pt>
                <c:pt idx="18">
                  <c:v>195.6</c:v>
                </c:pt>
                <c:pt idx="19">
                  <c:v>188.7</c:v>
                </c:pt>
                <c:pt idx="20">
                  <c:v>187.7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7D-4AAE-8C1E-7B97436732F8}"/>
            </c:ext>
          </c:extLst>
        </c:ser>
        <c:ser>
          <c:idx val="1"/>
          <c:order val="1"/>
          <c:tx>
            <c:strRef>
              <c:f>'А11-А16'!$A$5</c:f>
              <c:strCache>
                <c:ptCount val="1"/>
                <c:pt idx="0">
                  <c:v>Объем выбросов от стационарных источников</c:v>
                </c:pt>
              </c:strCache>
            </c:strRef>
          </c:tx>
          <c:marker>
            <c:symbol val="square"/>
            <c:size val="5"/>
          </c:marker>
          <c:trendline>
            <c:spPr>
              <a:ln w="1905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trendlineType val="poly"/>
            <c:order val="3"/>
            <c:dispRSqr val="1"/>
            <c:dispEq val="1"/>
            <c:trendlineLbl>
              <c:layout>
                <c:manualLayout>
                  <c:x val="3.0726131116273252E-2"/>
                  <c:y val="0.10681969904337148"/>
                </c:manualLayout>
              </c:layout>
              <c:numFmt formatCode="General" sourceLinked="0"/>
            </c:trendlineLbl>
          </c:trendline>
          <c:cat>
            <c:numRef>
              <c:f>'А11-А16'!$C$1:$W$1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'А11-А16'!$C$5:$W$5</c:f>
              <c:numCache>
                <c:formatCode>General</c:formatCode>
                <c:ptCount val="21"/>
                <c:pt idx="0">
                  <c:v>193</c:v>
                </c:pt>
                <c:pt idx="1">
                  <c:v>180.5</c:v>
                </c:pt>
                <c:pt idx="2">
                  <c:v>160.30000000000001</c:v>
                </c:pt>
                <c:pt idx="3">
                  <c:v>162.30000000000001</c:v>
                </c:pt>
                <c:pt idx="4">
                  <c:v>156.80000000000001</c:v>
                </c:pt>
                <c:pt idx="5">
                  <c:v>150.19999999999999</c:v>
                </c:pt>
                <c:pt idx="6">
                  <c:v>142.6</c:v>
                </c:pt>
                <c:pt idx="7">
                  <c:v>87.4</c:v>
                </c:pt>
                <c:pt idx="8">
                  <c:v>83.6</c:v>
                </c:pt>
                <c:pt idx="9">
                  <c:v>83.4</c:v>
                </c:pt>
                <c:pt idx="10">
                  <c:v>87.1</c:v>
                </c:pt>
                <c:pt idx="11">
                  <c:v>93.1</c:v>
                </c:pt>
                <c:pt idx="12">
                  <c:v>73.3</c:v>
                </c:pt>
                <c:pt idx="13">
                  <c:v>77.099999999999994</c:v>
                </c:pt>
                <c:pt idx="14">
                  <c:v>77.7</c:v>
                </c:pt>
                <c:pt idx="15">
                  <c:v>75.53</c:v>
                </c:pt>
                <c:pt idx="16">
                  <c:v>80.8</c:v>
                </c:pt>
                <c:pt idx="17">
                  <c:v>78</c:v>
                </c:pt>
                <c:pt idx="18">
                  <c:v>77.3</c:v>
                </c:pt>
                <c:pt idx="19">
                  <c:v>81.5</c:v>
                </c:pt>
                <c:pt idx="20">
                  <c:v>88.3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7D-4AAE-8C1E-7B97436732F8}"/>
            </c:ext>
          </c:extLst>
        </c:ser>
        <c:ser>
          <c:idx val="2"/>
          <c:order val="2"/>
          <c:tx>
            <c:strRef>
              <c:f>'А11-А16'!$A$6</c:f>
              <c:strCache>
                <c:ptCount val="1"/>
                <c:pt idx="0">
                  <c:v>Объем выбросов от передвижных источников</c:v>
                </c:pt>
              </c:strCache>
            </c:strRef>
          </c:tx>
          <c:marker>
            <c:symbol val="triangle"/>
            <c:size val="5"/>
          </c:marker>
          <c:trendline>
            <c:spPr>
              <a:ln w="19050">
                <a:solidFill>
                  <a:schemeClr val="accent3">
                    <a:lumMod val="50000"/>
                  </a:schemeClr>
                </a:solidFill>
                <a:prstDash val="sysDash"/>
              </a:ln>
            </c:spPr>
            <c:trendlineType val="poly"/>
            <c:order val="3"/>
            <c:dispRSqr val="1"/>
            <c:dispEq val="1"/>
            <c:trendlineLbl>
              <c:layout>
                <c:manualLayout>
                  <c:x val="3.9972082744297845E-2"/>
                  <c:y val="-0.13442858577158226"/>
                </c:manualLayout>
              </c:layout>
              <c:numFmt formatCode="General" sourceLinked="0"/>
            </c:trendlineLbl>
          </c:trendline>
          <c:cat>
            <c:numRef>
              <c:f>'А11-А16'!$C$1:$W$1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'А11-А16'!$C$6:$W$6</c:f>
              <c:numCache>
                <c:formatCode>General</c:formatCode>
                <c:ptCount val="21"/>
                <c:pt idx="0">
                  <c:v>176.3</c:v>
                </c:pt>
                <c:pt idx="1">
                  <c:v>157.80000000000001</c:v>
                </c:pt>
                <c:pt idx="2">
                  <c:v>118.6</c:v>
                </c:pt>
                <c:pt idx="3">
                  <c:v>115.1</c:v>
                </c:pt>
                <c:pt idx="4">
                  <c:v>116.1</c:v>
                </c:pt>
                <c:pt idx="5">
                  <c:v>118.30000000000001</c:v>
                </c:pt>
                <c:pt idx="6">
                  <c:v>121.20000000000002</c:v>
                </c:pt>
                <c:pt idx="7">
                  <c:v>125.1</c:v>
                </c:pt>
                <c:pt idx="8">
                  <c:v>126.4</c:v>
                </c:pt>
                <c:pt idx="9">
                  <c:v>127.9</c:v>
                </c:pt>
                <c:pt idx="10">
                  <c:v>129.19999999999999</c:v>
                </c:pt>
                <c:pt idx="11">
                  <c:v>129.19999999999999</c:v>
                </c:pt>
                <c:pt idx="12">
                  <c:v>144.69999999999999</c:v>
                </c:pt>
                <c:pt idx="13">
                  <c:v>163</c:v>
                </c:pt>
                <c:pt idx="14">
                  <c:v>163.69999999999999</c:v>
                </c:pt>
                <c:pt idx="15">
                  <c:v>164.58</c:v>
                </c:pt>
                <c:pt idx="16">
                  <c:v>127.4</c:v>
                </c:pt>
                <c:pt idx="17">
                  <c:v>122.9</c:v>
                </c:pt>
                <c:pt idx="18">
                  <c:v>118.3</c:v>
                </c:pt>
                <c:pt idx="19">
                  <c:v>107.2</c:v>
                </c:pt>
                <c:pt idx="20">
                  <c:v>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7D-4AAE-8C1E-7B9743673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86272"/>
        <c:axId val="114098944"/>
      </c:lineChart>
      <c:catAx>
        <c:axId val="1144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114098944"/>
        <c:crosses val="autoZero"/>
        <c:auto val="1"/>
        <c:lblAlgn val="ctr"/>
        <c:lblOffset val="100"/>
        <c:tickLblSkip val="2"/>
        <c:noMultiLvlLbl val="0"/>
      </c:catAx>
      <c:valAx>
        <c:axId val="114098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тонн</a:t>
                </a:r>
              </a:p>
            </c:rich>
          </c:tx>
          <c:layout>
            <c:manualLayout>
              <c:xMode val="edge"/>
              <c:yMode val="edge"/>
              <c:x val="1.6314831301648244E-3"/>
              <c:y val="0.334268794829827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486272"/>
        <c:crosses val="autoZero"/>
        <c:crossBetween val="between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8700632387394529"/>
          <c:w val="1"/>
          <c:h val="0.1299366064084069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0844120045371"/>
          <c:y val="0"/>
          <c:w val="0.60375340895036822"/>
          <c:h val="0.772048584352487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Лист1!$A$1:$A$5</c:f>
              <c:strCache>
                <c:ptCount val="5"/>
                <c:pt idx="0">
                  <c:v>1 класс опасности</c:v>
                </c:pt>
                <c:pt idx="1">
                  <c:v>2 класс опасности</c:v>
                </c:pt>
                <c:pt idx="2">
                  <c:v>3 класс опасности</c:v>
                </c:pt>
                <c:pt idx="3">
                  <c:v>4 класс опасности</c:v>
                </c:pt>
                <c:pt idx="4">
                  <c:v>Не классифицируемые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23</c:v>
                </c:pt>
                <c:pt idx="1">
                  <c:v>48</c:v>
                </c:pt>
                <c:pt idx="2">
                  <c:v>70</c:v>
                </c:pt>
                <c:pt idx="3">
                  <c:v>38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8-4573-843C-A1F498C40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839609016188987E-4"/>
          <c:y val="0.83237225665940706"/>
          <c:w val="0.96242713073809427"/>
          <c:h val="0.1633724241916569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79708344876336"/>
          <c:y val="7.7141831635329519E-2"/>
          <c:w val="0.80496042710489812"/>
          <c:h val="0.5225020017118087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'Экспозиция с.г. неканц.'!$O$3:$O$12</c:f>
              <c:strCache>
                <c:ptCount val="10"/>
                <c:pt idx="0">
                  <c:v>Сера диоксид</c:v>
                </c:pt>
                <c:pt idx="1">
                  <c:v>Азота диоксид</c:v>
                </c:pt>
                <c:pt idx="2">
                  <c:v>Пыль 70-20% SiO2</c:v>
                </c:pt>
                <c:pt idx="3">
                  <c:v>Азота оксид</c:v>
                </c:pt>
                <c:pt idx="4">
                  <c:v>Диметиламин</c:v>
                </c:pt>
                <c:pt idx="5">
                  <c:v>Ванадия пятиокись</c:v>
                </c:pt>
                <c:pt idx="6">
                  <c:v>Акролеин</c:v>
                </c:pt>
                <c:pt idx="7">
                  <c:v>Пыль металл.</c:v>
                </c:pt>
                <c:pt idx="8">
                  <c:v>Серная кислота</c:v>
                </c:pt>
                <c:pt idx="9">
                  <c:v>Марганец </c:v>
                </c:pt>
              </c:strCache>
            </c:strRef>
          </c:cat>
          <c:val>
            <c:numRef>
              <c:f>'Экспозиция с.г. неканц.'!$Q$3:$Q$12</c:f>
              <c:numCache>
                <c:formatCode>General</c:formatCode>
                <c:ptCount val="10"/>
                <c:pt idx="0">
                  <c:v>3.020000000000055E-4</c:v>
                </c:pt>
                <c:pt idx="1">
                  <c:v>7.7000000000001831E-5</c:v>
                </c:pt>
                <c:pt idx="2">
                  <c:v>6.1000000000000534E-5</c:v>
                </c:pt>
                <c:pt idx="3">
                  <c:v>1.100000000000031E-5</c:v>
                </c:pt>
                <c:pt idx="4">
                  <c:v>3.000000000000078E-6</c:v>
                </c:pt>
                <c:pt idx="5">
                  <c:v>2.0000000000000503E-6</c:v>
                </c:pt>
                <c:pt idx="6">
                  <c:v>2.0000000000000503E-6</c:v>
                </c:pt>
                <c:pt idx="7">
                  <c:v>1.0000000000000247E-6</c:v>
                </c:pt>
                <c:pt idx="8">
                  <c:v>1.0000000000000301E-7</c:v>
                </c:pt>
                <c:pt idx="9">
                  <c:v>1.0000000000000301E-7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E-4298-BA83-8A60A82ED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31520"/>
        <c:axId val="115133056"/>
      </c:barChart>
      <c:catAx>
        <c:axId val="1151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133056"/>
        <c:crosses val="autoZero"/>
        <c:auto val="1"/>
        <c:lblAlgn val="ctr"/>
        <c:lblOffset val="100"/>
        <c:noMultiLvlLbl val="0"/>
      </c:catAx>
      <c:valAx>
        <c:axId val="115133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Среднегодовая концентрация, мг/м3</a:t>
                </a:r>
              </a:p>
            </c:rich>
          </c:tx>
          <c:layout>
            <c:manualLayout>
              <c:xMode val="edge"/>
              <c:yMode val="edge"/>
              <c:x val="1.0276172125883108E-2"/>
              <c:y val="0.109130017284424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131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80607732022652"/>
          <c:y val="6.4668740510313669E-2"/>
          <c:w val="0.81716097024864731"/>
          <c:h val="0.6093711809798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суточная доза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Лист1!$A$2:$A$10</c:f>
              <c:strCache>
                <c:ptCount val="9"/>
                <c:pt idx="0">
                  <c:v>Бензин</c:v>
                </c:pt>
                <c:pt idx="1">
                  <c:v>Бензол </c:v>
                </c:pt>
                <c:pt idx="2">
                  <c:v>Сажа </c:v>
                </c:pt>
                <c:pt idx="3">
                  <c:v>Пыль (асбесты)</c:v>
                </c:pt>
                <c:pt idx="4">
                  <c:v>Хрома(VI)оксид</c:v>
                </c:pt>
                <c:pt idx="5">
                  <c:v>1,3-Бутадиен</c:v>
                </c:pt>
                <c:pt idx="6">
                  <c:v>Гидразин гидрат</c:v>
                </c:pt>
                <c:pt idx="7">
                  <c:v>Акрилонитрил</c:v>
                </c:pt>
                <c:pt idx="8">
                  <c:v>Бенз/а/пирен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3.6700000000000252E-3</c:v>
                </c:pt>
                <c:pt idx="1">
                  <c:v>3.0100000000000001E-3</c:v>
                </c:pt>
                <c:pt idx="2">
                  <c:v>1.9400000000000367E-3</c:v>
                </c:pt>
                <c:pt idx="3">
                  <c:v>1.2999999999999999E-5</c:v>
                </c:pt>
                <c:pt idx="4">
                  <c:v>6.000000000000156E-6</c:v>
                </c:pt>
                <c:pt idx="5">
                  <c:v>5.0000000000001173E-6</c:v>
                </c:pt>
                <c:pt idx="6">
                  <c:v>2.0000000000000621E-7</c:v>
                </c:pt>
                <c:pt idx="7">
                  <c:v>2.0000000000000699E-8</c:v>
                </c:pt>
                <c:pt idx="8">
                  <c:v>1.0000000000000375E-9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5-4E67-93EB-2DB6D9A0B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74016"/>
        <c:axId val="115179904"/>
      </c:barChart>
      <c:catAx>
        <c:axId val="11517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179904"/>
        <c:crosses val="autoZero"/>
        <c:auto val="1"/>
        <c:lblAlgn val="ctr"/>
        <c:lblOffset val="100"/>
        <c:noMultiLvlLbl val="0"/>
      </c:catAx>
      <c:valAx>
        <c:axId val="115179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Средняя суточная доза ,  (мг/(кг×день))-1</a:t>
                </a:r>
              </a:p>
            </c:rich>
          </c:tx>
          <c:layout>
            <c:manualLayout>
              <c:xMode val="edge"/>
              <c:yMode val="edge"/>
              <c:x val="7.3031603992533755E-3"/>
              <c:y val="0.128329277022190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17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7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3870560483738"/>
          <c:y val="2.5353085768247973E-2"/>
          <c:w val="0.84808365726436163"/>
          <c:h val="0.64771362209754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Лист1!$A$2:$A$11</c:f>
              <c:strCache>
                <c:ptCount val="10"/>
                <c:pt idx="0">
                  <c:v>Диметиламин</c:v>
                </c:pt>
                <c:pt idx="1">
                  <c:v>Акролеин</c:v>
                </c:pt>
                <c:pt idx="2">
                  <c:v>Ванадия пятиокись</c:v>
                </c:pt>
                <c:pt idx="3">
                  <c:v>Пыль металл.</c:v>
                </c:pt>
                <c:pt idx="4">
                  <c:v>Сера диоксид</c:v>
                </c:pt>
                <c:pt idx="5">
                  <c:v>Марганец</c:v>
                </c:pt>
                <c:pt idx="6">
                  <c:v>Азота диоксид</c:v>
                </c:pt>
                <c:pt idx="7">
                  <c:v>Пыль 70-20% SiO2</c:v>
                </c:pt>
                <c:pt idx="8">
                  <c:v>Азота оксид</c:v>
                </c:pt>
                <c:pt idx="9">
                  <c:v>Серная кислота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0.14900000000000024</c:v>
                </c:pt>
                <c:pt idx="1">
                  <c:v>8.9000000000000065E-2</c:v>
                </c:pt>
                <c:pt idx="2">
                  <c:v>2.4E-2</c:v>
                </c:pt>
                <c:pt idx="3">
                  <c:v>8.0000000000000227E-3</c:v>
                </c:pt>
                <c:pt idx="4">
                  <c:v>6.0000000000000114E-3</c:v>
                </c:pt>
                <c:pt idx="5">
                  <c:v>5.0000000000000114E-3</c:v>
                </c:pt>
                <c:pt idx="6">
                  <c:v>2.0000000000000052E-3</c:v>
                </c:pt>
                <c:pt idx="7">
                  <c:v>1.0000000000000041E-3</c:v>
                </c:pt>
                <c:pt idx="8">
                  <c:v>1.7799999999999999E-4</c:v>
                </c:pt>
                <c:pt idx="9">
                  <c:v>1.0000000000000136E-4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9-4E28-909C-75D5B6372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19072"/>
        <c:axId val="58420608"/>
      </c:barChart>
      <c:catAx>
        <c:axId val="5841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420608"/>
        <c:crosses val="autoZero"/>
        <c:auto val="1"/>
        <c:lblAlgn val="ctr"/>
        <c:lblOffset val="100"/>
        <c:noMultiLvlLbl val="0"/>
      </c:catAx>
      <c:valAx>
        <c:axId val="58420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HQ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2658227848101266E-2"/>
              <c:y val="0.337722633155709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419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2512917153806"/>
          <c:y val="2.4584810441937426E-2"/>
          <c:w val="0.85280846384130249"/>
          <c:h val="0.689358589786320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Лист1!$A$15:$A$23</c:f>
              <c:strCache>
                <c:ptCount val="9"/>
                <c:pt idx="0">
                  <c:v>Органы дыхания</c:v>
                </c:pt>
                <c:pt idx="1">
                  <c:v>ЦНС</c:v>
                </c:pt>
                <c:pt idx="2">
                  <c:v>ССС</c:v>
                </c:pt>
                <c:pt idx="3">
                  <c:v>Кровь</c:v>
                </c:pt>
                <c:pt idx="4">
                  <c:v>Глаза</c:v>
                </c:pt>
                <c:pt idx="5">
                  <c:v>Смертность</c:v>
                </c:pt>
                <c:pt idx="6">
                  <c:v>Нервная система</c:v>
                </c:pt>
                <c:pt idx="7">
                  <c:v>Печень</c:v>
                </c:pt>
                <c:pt idx="8">
                  <c:v>Системное</c:v>
                </c:pt>
              </c:strCache>
            </c:strRef>
          </c:cat>
          <c:val>
            <c:numRef>
              <c:f>Лист1!$B$15:$B$23</c:f>
              <c:numCache>
                <c:formatCode>General</c:formatCode>
                <c:ptCount val="9"/>
                <c:pt idx="0">
                  <c:v>0.28400000000000031</c:v>
                </c:pt>
                <c:pt idx="1">
                  <c:v>0.15400000000000041</c:v>
                </c:pt>
                <c:pt idx="2">
                  <c:v>0.15400000000000041</c:v>
                </c:pt>
                <c:pt idx="3">
                  <c:v>0.15100000000000041</c:v>
                </c:pt>
                <c:pt idx="4">
                  <c:v>8.9000000000000065E-2</c:v>
                </c:pt>
                <c:pt idx="5">
                  <c:v>6.0000000000000114E-3</c:v>
                </c:pt>
                <c:pt idx="6">
                  <c:v>5.0000000000000114E-3</c:v>
                </c:pt>
                <c:pt idx="7">
                  <c:v>5.0000000000000114E-3</c:v>
                </c:pt>
                <c:pt idx="8">
                  <c:v>1.0000000000000041E-3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1-4B47-B829-EE9DFCF57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41088"/>
        <c:axId val="115287168"/>
      </c:barChart>
      <c:catAx>
        <c:axId val="5844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287168"/>
        <c:crosses val="autoZero"/>
        <c:auto val="1"/>
        <c:lblAlgn val="ctr"/>
        <c:lblOffset val="100"/>
        <c:noMultiLvlLbl val="0"/>
      </c:catAx>
      <c:valAx>
        <c:axId val="11528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</a:t>
                </a:r>
              </a:p>
            </c:rich>
          </c:tx>
          <c:layout>
            <c:manualLayout>
              <c:xMode val="edge"/>
              <c:yMode val="edge"/>
              <c:x val="8.8577078972047838E-3"/>
              <c:y val="0.375693407397354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441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00F2-9F74-45F6-8B9A-5378FC23ADE2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F798-E8AA-428F-8D49-B0B853179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E97C-0039-4B4E-A2D8-F31CFF132840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B124-0FFE-4832-8E7A-327BA0D1411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2DA0-6A8A-428F-B5D2-D64DBDB0F325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CEC-1CA4-4D2D-B815-1CC271383DB7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A3DB-B507-4AFE-A26C-676BD00B88A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590A-7294-4EEF-ADD7-386119FF8694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D0E2-CDA6-4694-82FE-5877B456100F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4DB-EE5A-4C8D-A0DC-9FBC5DC935CA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274-393D-406D-92AA-DFE5B6C036B3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B97-D388-4F25-990E-74050A8003CC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D5B-52E1-4CB3-8C95-C0A7DE9C57C4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A2A8C5-9CBC-4FDD-A88F-8DBEE9C9B55F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2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9553" y="1844824"/>
            <a:ext cx="816282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IV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Всероссийская научно-практическая конференция «Актуальные вопросы гигиены, экологии человека,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медицинской профилактики и здорового образа жизни» для школьников, студентов,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обучающихся СПО и специалистов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999" y="27141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доказательной оценки риска здоровью населения староосвоенных регионов России и особенности выбора индикаторной экологически обусловленной заболеваемости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примере Ярославской области)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4511" y="5013176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Бородкин А.Е.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Руководитель Центра по оценке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риска здоровью населения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Института «Кадастр»,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аспирант ИГ РАН</a:t>
            </a:r>
          </a:p>
        </p:txBody>
      </p:sp>
    </p:spTree>
    <p:extLst>
      <p:ext uri="{BB962C8B-B14F-4D97-AF65-F5344CB8AC3E}">
        <p14:creationId xmlns:p14="http://schemas.microsoft.com/office/powerpoint/2010/main" val="31472701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94369"/>
              </p:ext>
            </p:extLst>
          </p:nvPr>
        </p:nvGraphicFramePr>
        <p:xfrm>
          <a:off x="574551" y="1997551"/>
          <a:ext cx="8064896" cy="3962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2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САS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Вещество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RfС, мг/м3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 с.г., мг/м3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HQ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Критический орган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7446-09-5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Сера диоксид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0,000302265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смертность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1314-62-1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Ванадия пятиокись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0,000001702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0,024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Органы дыхания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10102-44-0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Азота диоксид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0,000077353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кровь (образование MetHb)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7664-939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Серная кислота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10102-43-9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Азота оксид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0,000010688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кровь (образование MetHb)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124-40-3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1819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Диметиламин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0,00002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0,000002973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0,149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ССС, кровь, ЦНС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107-02-8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Акролеин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0,000001784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глаза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2946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Пыль металлическая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0,0001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ПДКсс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0,000000777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 (вероятно)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2908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Пыль неорганическая: 70-20% SiO</a:t>
                      </a:r>
                      <a:r>
                        <a:rPr lang="ru-RU" sz="1000" baseline="-250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0,000060885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 (по взвешенным веществам), системное, смертность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7439-96-5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Марганец и его соединения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0,000000255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ЦНС, нервная система, органы дыхания, ССС, печень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rowSpan="9"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Суммарный риск (HI)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Органы дыхания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0,284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Нервная система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Центральная нервная система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0,154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Сердечно-сосудистая система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0,154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Системное действие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Смертность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Кровь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0,151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Печень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Глаза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Примечание: Цветом выделены значимые критические органы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5000" y="193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127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Характеристика неканцерогенного риска хронического воздействия приоритетных токсикантов</a:t>
            </a:r>
          </a:p>
        </p:txBody>
      </p:sp>
    </p:spTree>
    <p:extLst>
      <p:ext uri="{BB962C8B-B14F-4D97-AF65-F5344CB8AC3E}">
        <p14:creationId xmlns:p14="http://schemas.microsoft.com/office/powerpoint/2010/main" val="124572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5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70" y="4513664"/>
          <a:ext cx="7992886" cy="20116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79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загрязнителя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ICR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Доверительный интервал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Процентиль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–95 %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+95 %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Бензол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0,000081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0,0000606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0,0001020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0,0001028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Углерод черный (сажа)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0,0000274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0,0000329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0,0000216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0,0000386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1,3-Бутадиен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Бенз/а/пирен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Хрома(VI)оксид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0,000276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0,0002566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0,0002958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0,0001945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0,000319200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Пыль асбестосодержащая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0,000306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0,0002496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0,0003629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0,000012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0,0004158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Бензин нефтяной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0,000128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0,0001133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0,0001437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0,0000604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0,0001843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Акрилонитрил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Гидразин гидрат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0,0000026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0,0000026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0,0000024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0,0000028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0050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Уровень индивидуального канцерогенного риска создаваемого приоритетными химическими канцерогенами Ярославской области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1700808"/>
          <a:ext cx="41044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1628800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26876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Распределение коэффициента (а) и индекса опасности (б) по приоритетным загрязнителям и критическим органам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8448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(а)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184918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(б)</a:t>
            </a:r>
          </a:p>
        </p:txBody>
      </p:sp>
    </p:spTree>
    <p:extLst>
      <p:ext uri="{BB962C8B-B14F-4D97-AF65-F5344CB8AC3E}">
        <p14:creationId xmlns:p14="http://schemas.microsoft.com/office/powerpoint/2010/main" val="212946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Медико-географические особенности</a:t>
            </a:r>
          </a:p>
        </p:txBody>
      </p:sp>
      <p:pic>
        <p:nvPicPr>
          <p:cNvPr id="26626" name="Рисунок 50" descr="ОД_взросл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89" t="5830" r="4099" b="17397"/>
          <a:stretch>
            <a:fillRect/>
          </a:stretch>
        </p:blipFill>
        <p:spPr bwMode="auto">
          <a:xfrm>
            <a:off x="611560" y="1916832"/>
            <a:ext cx="3600400" cy="4328571"/>
          </a:xfrm>
          <a:prstGeom prst="rect">
            <a:avLst/>
          </a:prstGeom>
          <a:noFill/>
        </p:spPr>
      </p:pic>
      <p:pic>
        <p:nvPicPr>
          <p:cNvPr id="26625" name="Рисунок 51" descr="ОД_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37" t="6985" r="4472" b="16431"/>
          <a:stretch>
            <a:fillRect/>
          </a:stretch>
        </p:blipFill>
        <p:spPr bwMode="auto">
          <a:xfrm>
            <a:off x="4860032" y="1916832"/>
            <a:ext cx="3593671" cy="43204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Первичная заболеваемость органов дыхания среди (а) взрослого и (б) детского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580526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7650" name="Рисунок 52" descr="С_р_взрос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09" t="5093" r="3687" b="17159"/>
          <a:stretch>
            <a:fillRect/>
          </a:stretch>
        </p:blipFill>
        <p:spPr bwMode="auto">
          <a:xfrm>
            <a:off x="539552" y="1523151"/>
            <a:ext cx="3888432" cy="4714161"/>
          </a:xfrm>
          <a:prstGeom prst="rect">
            <a:avLst/>
          </a:prstGeom>
          <a:noFill/>
        </p:spPr>
      </p:pic>
      <p:pic>
        <p:nvPicPr>
          <p:cNvPr id="27649" name="Рисунок 53" descr="С_р_де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9" t="5450" r="4041" b="15530"/>
          <a:stretch>
            <a:fillRect/>
          </a:stretch>
        </p:blipFill>
        <p:spPr bwMode="auto">
          <a:xfrm>
            <a:off x="4860032" y="1542505"/>
            <a:ext cx="3816424" cy="46948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3671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злокачественными новообразованиями среди (а) взрослого и (б) детского населения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8674" name="Рисунок 54" descr="ССС_взрос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11" t="5521" r="3966" b="17633"/>
          <a:stretch>
            <a:fillRect/>
          </a:stretch>
        </p:blipFill>
        <p:spPr bwMode="auto">
          <a:xfrm>
            <a:off x="539552" y="1556792"/>
            <a:ext cx="3965127" cy="4752528"/>
          </a:xfrm>
          <a:prstGeom prst="rect">
            <a:avLst/>
          </a:prstGeom>
          <a:noFill/>
        </p:spPr>
      </p:pic>
      <p:pic>
        <p:nvPicPr>
          <p:cNvPr id="28673" name="Рисунок 55" descr="ССС_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399" t="5344" r="3551" b="13486"/>
          <a:stretch>
            <a:fillRect/>
          </a:stretch>
        </p:blipFill>
        <p:spPr bwMode="auto">
          <a:xfrm>
            <a:off x="4857021" y="1556792"/>
            <a:ext cx="3747427" cy="4732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90872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ССС среди (а) взрослого и (б) детского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9698" name="Рисунок 56" descr="ЦНС_взрос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629" t="5569" r="3958" b="14854"/>
          <a:stretch>
            <a:fillRect/>
          </a:stretch>
        </p:blipFill>
        <p:spPr bwMode="auto">
          <a:xfrm>
            <a:off x="467544" y="1556792"/>
            <a:ext cx="3977156" cy="4949349"/>
          </a:xfrm>
          <a:prstGeom prst="rect">
            <a:avLst/>
          </a:prstGeom>
          <a:noFill/>
        </p:spPr>
      </p:pic>
      <p:pic>
        <p:nvPicPr>
          <p:cNvPr id="29697" name="Рисунок 57" descr="ЦНС_де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7" t="5420" r="3793" b="17616"/>
          <a:stretch>
            <a:fillRect/>
          </a:stretch>
        </p:blipFill>
        <p:spPr bwMode="auto">
          <a:xfrm>
            <a:off x="4740019" y="1556792"/>
            <a:ext cx="4080453" cy="489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90872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ЦНС среди (а) взрослого и (б) детского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0722" name="Рисунок 58" descr="кровь_взросл -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97" t="5670" r="3650" b="13438"/>
          <a:stretch>
            <a:fillRect/>
          </a:stretch>
        </p:blipFill>
        <p:spPr bwMode="auto">
          <a:xfrm>
            <a:off x="539552" y="1514345"/>
            <a:ext cx="3888432" cy="4938991"/>
          </a:xfrm>
          <a:prstGeom prst="rect">
            <a:avLst/>
          </a:prstGeom>
          <a:noFill/>
        </p:spPr>
      </p:pic>
      <p:pic>
        <p:nvPicPr>
          <p:cNvPr id="30721" name="Рисунок 59" descr="кровь_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98" t="5540" r="4465" b="13457"/>
          <a:stretch>
            <a:fillRect/>
          </a:stretch>
        </p:blipFill>
        <p:spPr bwMode="auto">
          <a:xfrm>
            <a:off x="4788024" y="1533800"/>
            <a:ext cx="3816424" cy="4847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крови среди (а) взрослого и (б) детского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медико-географической типизации</a:t>
            </a:r>
          </a:p>
        </p:txBody>
      </p:sp>
      <p:pic>
        <p:nvPicPr>
          <p:cNvPr id="31746" name="Рисунок 48" descr="К типизации взрослы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4491"/>
            <a:ext cx="3528392" cy="4030853"/>
          </a:xfrm>
          <a:prstGeom prst="rect">
            <a:avLst/>
          </a:prstGeom>
          <a:noFill/>
        </p:spPr>
      </p:pic>
      <p:pic>
        <p:nvPicPr>
          <p:cNvPr id="31745" name="Рисунок 49" descr="К типизации 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3459738" cy="3971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6381328"/>
            <a:ext cx="222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Взрослое население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6309320"/>
            <a:ext cx="2101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Детское население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1" y="1340768"/>
            <a:ext cx="2376263" cy="501522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1" y="1916832"/>
            <a:ext cx="4752527" cy="437279"/>
          </a:xfrm>
          <a:prstGeom prst="rect">
            <a:avLst/>
          </a:prstGeom>
          <a:noFill/>
        </p:spPr>
      </p:pic>
      <p:pic>
        <p:nvPicPr>
          <p:cNvPr id="23" name="Рисунок 22" descr="E:\Диссертация\Диссертация (главы)\1 Кластеры взрослые.jpg"/>
          <p:cNvPicPr/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773" y="1484784"/>
            <a:ext cx="2876707" cy="211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E:\Диссертация\Диссертация (главы)\1 Кластеры дети.jpg"/>
          <p:cNvPicPr/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60" r="1254" b="10238"/>
          <a:stretch/>
        </p:blipFill>
        <p:spPr bwMode="auto">
          <a:xfrm>
            <a:off x="6063869" y="3861048"/>
            <a:ext cx="2828611" cy="208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632" y="140686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9508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4" name="Picture 9" descr="D:\All Work Files\07. Карты\Ярославль\Генеральный план города Ярославль\02_skhema_kompleksnojj_ocenki_territorii_25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121462" cy="465340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618185"/>
            <a:ext cx="2627461" cy="2907159"/>
          </a:xfrm>
          <a:prstGeom prst="rect">
            <a:avLst/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66" y="1916832"/>
            <a:ext cx="2937682" cy="2179811"/>
          </a:xfrm>
          <a:prstGeom prst="rect">
            <a:avLst/>
          </a:prstGeom>
          <a:solidFill>
            <a:srgbClr val="E6E6FF">
              <a:alpha val="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  <p:sp>
        <p:nvSpPr>
          <p:cNvPr id="10" name="Стрелка влево 11"/>
          <p:cNvSpPr>
            <a:spLocks noChangeArrowheads="1"/>
          </p:cNvSpPr>
          <p:nvPr/>
        </p:nvSpPr>
        <p:spPr bwMode="auto">
          <a:xfrm>
            <a:off x="4068985" y="5445224"/>
            <a:ext cx="2735263" cy="431800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" name="Стрелка вправо 12"/>
          <p:cNvSpPr>
            <a:spLocks noChangeArrowheads="1"/>
          </p:cNvSpPr>
          <p:nvPr/>
        </p:nvSpPr>
        <p:spPr bwMode="auto">
          <a:xfrm>
            <a:off x="2700338" y="3573016"/>
            <a:ext cx="1150937" cy="4318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395287" y="807095"/>
            <a:ext cx="8531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принципов доказательности в территориальном управлении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883" y="1700808"/>
            <a:ext cx="2447925" cy="504825"/>
          </a:xfrm>
          <a:prstGeom prst="rect">
            <a:avLst/>
          </a:prstGeom>
          <a:solidFill>
            <a:srgbClr val="FFFF99"/>
          </a:solidFill>
          <a:ln w="9525">
            <a:solidFill>
              <a:srgbClr val="7E0021"/>
            </a:solidFill>
            <a:round/>
            <a:headEnd/>
            <a:tailEnd/>
          </a:ln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rgbClr val="000000"/>
                </a:solidFill>
              </a:rPr>
              <a:t>Единая санитарно-защитная зона</a:t>
            </a:r>
          </a:p>
          <a:p>
            <a:pPr eaLnBrk="1" hangingPunct="1"/>
            <a:r>
              <a:rPr lang="ru-RU" altLang="ru-RU" sz="1100" b="1" dirty="0">
                <a:solidFill>
                  <a:srgbClr val="000000"/>
                </a:solidFill>
              </a:rPr>
              <a:t>Северного промышленного узла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06" y="3501132"/>
            <a:ext cx="2155477" cy="302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602" y="1197740"/>
            <a:ext cx="1445280" cy="201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43663" y="3285232"/>
            <a:ext cx="2482850" cy="4318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Единая санитарно-защитная зона</a:t>
            </a:r>
          </a:p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Южного промышленного узла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822" y="2188021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149080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info@nipik.ru, info@nppkad.ru, info@group-rc.ru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www.nipik.ru,  www.nppkad.ru, www.ntc-rik.ru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150043, г. Ярославль, ул. Р. Люксембург, 22 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тел./факс 75-76-46, 75-19-79, 75-19-83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87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Picture 6" descr="DSC_7705famil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12751"/>
            <a:ext cx="4564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1432808"/>
            <a:ext cx="3816672" cy="17081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21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В июне 2012 года состоялась крупнейшая в истории ООН </a:t>
            </a: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Всемирная Конференция по устойчивому развитию «Рио +20»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7544" y="3221186"/>
            <a:ext cx="83534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Итоговый документ конференции «Будущее, которого мы хотим»:</a:t>
            </a:r>
          </a:p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«…п.1 Международное сообщество подтвердило приверженность курсу на устойчивое развитие и на обеспечение построения экономически, социально и экологически устойчивого будущего для нашей планеты и для нынешнего и будущих поколений</a:t>
            </a:r>
          </a:p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…п.6 Центральное место в усилиях по обеспечению устойчивого развития должна занимать </a:t>
            </a:r>
            <a:r>
              <a:rPr lang="ru-RU" altLang="ru-RU" sz="1700" b="1" dirty="0">
                <a:solidFill>
                  <a:srgbClr val="C00000"/>
                </a:solidFill>
                <a:cs typeface="Times New Roman" pitchFamily="18" charset="0"/>
              </a:rPr>
              <a:t>забота о людях </a:t>
            </a:r>
          </a:p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… п.56 «Зеленая» экономика должна содействовать ликвидации нищеты, а также поступательному экономическому росту, способствуя социальной интеграции, </a:t>
            </a:r>
            <a:r>
              <a:rPr lang="ru-RU" altLang="ru-RU" sz="1700" b="1" dirty="0">
                <a:solidFill>
                  <a:srgbClr val="C00000"/>
                </a:solidFill>
                <a:cs typeface="Times New Roman" pitchFamily="18" charset="0"/>
              </a:rPr>
              <a:t>улучшению благосостояния человека </a:t>
            </a:r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и созданию возможностей для занятости и достойной работы для всех, и при этом обеспечивать нормальное функционирование экосистем планеты»</a:t>
            </a:r>
            <a:endParaRPr lang="ru-RU" altLang="ru-RU" sz="1700" dirty="0"/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взгляды на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50224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http://un.by/f/image/2015/R%20SDG%20Poster_-A4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17819"/>
            <a:ext cx="8712968" cy="56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26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772" y="1340768"/>
            <a:ext cx="8233692" cy="147732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dirty="0"/>
              <a:t>: разработка и апробация научно-методологических подходов к изучению географического пространства риска здоровью населения  направленных на принятие решений по территориальному развитию староосвоенных регионов России (на примере Ярославской области) основанных на принципах доказательной оценки риска.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772" y="2924944"/>
            <a:ext cx="8233692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sz="1600" dirty="0"/>
              <a:t>: </a:t>
            </a:r>
          </a:p>
          <a:p>
            <a:pPr lvl="0"/>
            <a:r>
              <a:rPr lang="ru-RU" sz="1600" dirty="0"/>
              <a:t>- Выполнить эколого-географические исследования Ярославской области для обоснования потенциальных путей вредного воздействия загрязненной окружающей среды.</a:t>
            </a:r>
          </a:p>
          <a:p>
            <a:pPr lvl="0"/>
            <a:r>
              <a:rPr lang="ru-RU" sz="1600" dirty="0"/>
              <a:t>- Определить перечень гигиенически значимых химических токсикантов на исследуемой территории, выполнить моделирование рассеивания атмосферных выбросов и дать количественную характеристику экспозиционной и рисковой нагрузки на население.</a:t>
            </a:r>
          </a:p>
          <a:p>
            <a:pPr lvl="0"/>
            <a:r>
              <a:rPr lang="ru-RU" sz="1600" dirty="0"/>
              <a:t>- Исследовать территориальные особенности региональной экологически обусловленной заболеваемости, а также разработать подходы к выбору приоритетных заболеваний для анализа медико-географической ситуации на территории староосвоенного региона (на примере Ярославской области).</a:t>
            </a:r>
          </a:p>
          <a:p>
            <a:r>
              <a:rPr lang="ru-RU" sz="1600" dirty="0"/>
              <a:t>- Классифицировать муниципальные районы Ярославской области по степени медико-географической нагрузки и разработать предложения по организации региональной системы мониторинга рисков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99831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76470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оценки риска с точки зрения доказательности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9028" y="4523636"/>
            <a:ext cx="31314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</a:rPr>
              <a:t>Доказательная оценка риска (EBHRA)</a:t>
            </a:r>
            <a:r>
              <a:rPr lang="ru-RU" sz="1200" dirty="0"/>
              <a:t> основана на изучении механизмов токсического действия, </a:t>
            </a:r>
            <a:r>
              <a:rPr lang="ru-RU" sz="1200" dirty="0" err="1"/>
              <a:t>биостатистики</a:t>
            </a:r>
            <a:r>
              <a:rPr lang="ru-RU" sz="1200" dirty="0"/>
              <a:t> и </a:t>
            </a:r>
            <a:r>
              <a:rPr lang="ru-RU" sz="1200" dirty="0" err="1"/>
              <a:t>валидизации</a:t>
            </a:r>
            <a:r>
              <a:rPr lang="ru-RU" sz="1200" dirty="0"/>
              <a:t>. Базовыми направлениями данного раздела медицины являются мета-анализ, выявление причинности вредных эффектов, клинические и эпидемиологические исследования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30900"/>
              </p:ext>
            </p:extLst>
          </p:nvPr>
        </p:nvGraphicFramePr>
        <p:xfrm>
          <a:off x="539553" y="1840227"/>
          <a:ext cx="8314677" cy="202082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07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ключевых слов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Число зарубежных публикаций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Число российских публикаций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Регуляторная токсикология, основанная на доказательствах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Риск для детей, пожилых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316224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Наилучшие практики в оценке риска здоровью человека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80201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Оценка риска здоровью человека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Всего – 277769, США – 81268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Доказательная оценка риска здоровью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8064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Доказательная эпидемиология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Доказательная токсикология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3954542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700" b="1" dirty="0"/>
              <a:t>Источник: Современные проблемы оценки риска воздействия факторов окружающей среды на здоровье населения и пути ее совершенствования / Ю.А. </a:t>
            </a:r>
            <a:r>
              <a:rPr lang="ru-RU" sz="700" b="1" dirty="0" err="1"/>
              <a:t>Рахманин</a:t>
            </a:r>
            <a:r>
              <a:rPr lang="ru-RU" sz="700" b="1" dirty="0"/>
              <a:t>, С.М. Новиков, С.Л. </a:t>
            </a:r>
            <a:r>
              <a:rPr lang="ru-RU" sz="700" b="1" dirty="0" err="1"/>
              <a:t>Авалиани</a:t>
            </a:r>
            <a:r>
              <a:rPr lang="ru-RU" sz="700" b="1" dirty="0"/>
              <a:t> [и др.] // Анализ риска здоровью. 2015. № 2(10). С. 4–11.</a:t>
            </a:r>
            <a:endParaRPr lang="ru-RU" sz="7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98603"/>
            <a:ext cx="8352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Число публикаций в мире по запросам в компьютерной системе Национальной медицинской библиотеки США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5184576" cy="25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6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1</a:t>
            </a:r>
          </a:p>
        </p:txBody>
      </p:sp>
      <p:pic>
        <p:nvPicPr>
          <p:cNvPr id="5" name="Рисунок 4" descr="U:\__Материалы по проектам (рабочие)\2015\Атлас ЯО\Издание Атласа ИП Веди\Карты\1\018 Географическое положение Эд.tif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44824"/>
            <a:ext cx="3744416" cy="46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20631809"/>
              </p:ext>
            </p:extLst>
          </p:nvPr>
        </p:nvGraphicFramePr>
        <p:xfrm>
          <a:off x="4355976" y="1347614"/>
          <a:ext cx="4248472" cy="233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25849723"/>
              </p:ext>
            </p:extLst>
          </p:nvPr>
        </p:nvGraphicFramePr>
        <p:xfrm>
          <a:off x="4427984" y="3995191"/>
          <a:ext cx="4176464" cy="205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92488" y="368683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Динамика доли проб атмосферного воздуха с превышением ПДК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2488" y="60532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Динамика объема выбросов загрязняющих веществ в атмосферный воздух Ярославской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288" y="1399838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E0000"/>
                </a:solidFill>
              </a:rPr>
              <a:t>46 884 предприятий и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12981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2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7142635"/>
              </p:ext>
            </p:extLst>
          </p:nvPr>
        </p:nvGraphicFramePr>
        <p:xfrm>
          <a:off x="5508104" y="2276872"/>
          <a:ext cx="352839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09784"/>
              </p:ext>
            </p:extLst>
          </p:nvPr>
        </p:nvGraphicFramePr>
        <p:xfrm>
          <a:off x="323528" y="3068960"/>
          <a:ext cx="5256583" cy="3017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CAS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выбрасываемых веществ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 опасности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Выброс, т/год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Вклад в выбросы, %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Ранг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7446-09-5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330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Сера диоксид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4085,515599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41,020101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416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Углеводороды пред. C6-C10 (по гексану)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1538,74736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15,449598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415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Углеводороды пред. C1-C5 (по метану)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1505,669252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15,117481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10102-44-0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Азота диоксид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813,9446725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8,172308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630-08-0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Углерод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506,5467798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5,085919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10102-43-9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Азота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413,9300948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4,156013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2754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Углеводороды пред. C12-C19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180,0874303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1,808145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74-82-8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Метан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164,3248352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1,649883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2908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неорганическая: 70-20% SiO</a:t>
                      </a:r>
                      <a:r>
                        <a:rPr lang="ru-RU" sz="900" baseline="-25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145,9304859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1,465197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3714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Угольная зола (20-70% SiO</a:t>
                      </a:r>
                      <a:r>
                        <a:rPr lang="ru-RU" sz="900" baseline="-25000">
                          <a:effectLst/>
                        </a:rPr>
                        <a:t>2</a:t>
                      </a:r>
                      <a:r>
                        <a:rPr lang="ru-RU" sz="9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109,9679983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1,104120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108-88-3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Толуол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94,95368233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0,953370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1978" y="1340768"/>
            <a:ext cx="5302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Перечень загрязняющих веществ от исследуемых объектов включает </a:t>
            </a:r>
            <a:r>
              <a:rPr lang="ru-RU" sz="1600" b="1" dirty="0">
                <a:solidFill>
                  <a:srgbClr val="7E0000"/>
                </a:solidFill>
              </a:rPr>
              <a:t>271 наименование</a:t>
            </a:r>
            <a:r>
              <a:rPr lang="ru-RU" sz="1600" dirty="0"/>
              <a:t>. В целом, от рассматриваемых промышленных объектов, суммарное значение условной экспозиции химических токсикантов составило </a:t>
            </a:r>
            <a:r>
              <a:rPr lang="ru-RU" sz="1600" b="1" dirty="0">
                <a:solidFill>
                  <a:srgbClr val="7E0000"/>
                </a:solidFill>
              </a:rPr>
              <a:t>59740,693 т/год</a:t>
            </a:r>
            <a:r>
              <a:rPr lang="ru-RU" sz="1600" dirty="0">
                <a:solidFill>
                  <a:srgbClr val="7E0000"/>
                </a:solidFill>
              </a:rPr>
              <a:t> </a:t>
            </a:r>
          </a:p>
          <a:p>
            <a:r>
              <a:rPr lang="ru-RU" sz="1600" dirty="0"/>
              <a:t>(</a:t>
            </a:r>
            <a:r>
              <a:rPr lang="en-US" sz="1600" dirty="0"/>
              <a:t>M</a:t>
            </a:r>
            <a:r>
              <a:rPr lang="ru-RU" sz="1600" dirty="0"/>
              <a:t>±</a:t>
            </a:r>
            <a:r>
              <a:rPr lang="en-US" sz="1600" dirty="0"/>
              <a:t>m</a:t>
            </a:r>
            <a:r>
              <a:rPr lang="ru-RU" sz="1600" dirty="0"/>
              <a:t> 9956,789±17,404 т/год)</a:t>
            </a:r>
          </a:p>
        </p:txBody>
      </p:sp>
    </p:spTree>
    <p:extLst>
      <p:ext uri="{BB962C8B-B14F-4D97-AF65-F5344CB8AC3E}">
        <p14:creationId xmlns:p14="http://schemas.microsoft.com/office/powerpoint/2010/main" val="319604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0932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76755"/>
              </p:ext>
            </p:extLst>
          </p:nvPr>
        </p:nvGraphicFramePr>
        <p:xfrm>
          <a:off x="407145" y="1556792"/>
          <a:ext cx="8341319" cy="20574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4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52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31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CAS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выбрасываемых веществ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 опасности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Выброс, т/год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ПДКсс,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RfC,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HRI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HRI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Ранг по неканцерогенному действию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7446-09-5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330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Сера диоксид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4085,515599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408551,6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37,01443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1314-62-1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110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Ванадия </a:t>
                      </a:r>
                      <a:r>
                        <a:rPr lang="ru-RU" sz="900" b="1" dirty="0" err="1">
                          <a:solidFill>
                            <a:srgbClr val="7E0000"/>
                          </a:solidFill>
                          <a:effectLst/>
                        </a:rPr>
                        <a:t>пятиокись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3,7759245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0,002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0,00007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377592,5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34,20956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10102-44-0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301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Азота диоксид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813,9446725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0,04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0,04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81394,47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7,37427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7664-939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Серная кислота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4,174829383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41748,29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3,78236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10102-43-9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Азота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413,9300948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41393,01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3,750172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124-40-3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Диметиламин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0,259493833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0,0025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25949,38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2,350992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107-02-8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Акролеин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0,2144215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21442,15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1,942641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2946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металлическая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0,171056667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17105,67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1,549759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2908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неорганическая: 70-20% SiO</a:t>
                      </a:r>
                      <a:r>
                        <a:rPr lang="ru-RU" sz="900" baseline="-25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145,9304859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14593,05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1,322118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7439-96-5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Марганец и его соединения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0,1032718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0,00005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10327,18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0,935634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268760"/>
            <a:ext cx="8425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Ранжирование неканцерогенных загрязняющих веществ с учетом промышленной специфики Ярославской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32534"/>
              </p:ext>
            </p:extLst>
          </p:nvPr>
        </p:nvGraphicFramePr>
        <p:xfrm>
          <a:off x="395288" y="4005064"/>
          <a:ext cx="8425183" cy="24688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0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68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CAS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выбрасываемых веществ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 опаснос-ти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Выброс, т/год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ПДКс/с,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RfC,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Канцерогенная опасность по группе МАИР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SF [(кг×сут.)]/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(мг.)]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HRIc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HRIc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Ранг по канцероген-ному действию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71-43-5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602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Бензол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56,5727102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0,027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5657,271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44,44127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1333-86-4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328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Углерод черный (Сажа)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19,72526412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0,0155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1972,526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15,49538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106-99-0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503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1,3-Бутадиен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4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1,537797333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0,002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2А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0,105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1537,797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12,08032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18540-29-9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Хрома (VI)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0,012014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1201,4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9,43772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1332-21-4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асбестсодержащая (асбесты)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0,010862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1086,2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8,532754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8006-61-9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2704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Бензин нефтяной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4,41746555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0,071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0,035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441,7466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3,470185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107-13-1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Акрилонитрил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0,314313667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314,3137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2,469123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7803-57-8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Гидразин гидрат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0,001833333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 ОБУВ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183,3333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1,440194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288" y="3717032"/>
            <a:ext cx="8425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Ранжирование канцерогенных загрязняющих веществ с учетом промышленной специфики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1075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 descr="U:\__Материалы по проектам (рабочие)\2014\Атлас ЯО\Карты\2 Воздействие\102 Уровни сравнительной неканцерогенной опасности.tif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3244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925269"/>
            <a:ext cx="45365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Характеристика муниципальных районов Ярославской области по уровням сравнительной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</a:rPr>
              <a:t>неканцерогенной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 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980728"/>
            <a:ext cx="0" cy="547260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8063104"/>
              </p:ext>
            </p:extLst>
          </p:nvPr>
        </p:nvGraphicFramePr>
        <p:xfrm>
          <a:off x="4742023" y="2050098"/>
          <a:ext cx="4122266" cy="181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961861"/>
            <a:ext cx="4462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экспозиционной нагрузки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820978"/>
            <a:ext cx="3082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Распределение среднегодовых концентрации </a:t>
            </a:r>
            <a:r>
              <a:rPr lang="ru-RU" sz="1000" b="1" dirty="0" err="1"/>
              <a:t>неканцерогенов</a:t>
            </a:r>
            <a:endParaRPr lang="ru-RU" sz="10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51702301"/>
              </p:ext>
            </p:extLst>
          </p:nvPr>
        </p:nvGraphicFramePr>
        <p:xfrm>
          <a:off x="4788024" y="4180224"/>
          <a:ext cx="4187339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64088" y="6269250"/>
            <a:ext cx="3082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Распределение средней суточной дозы канцерогенов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4248" y="1433100"/>
            <a:ext cx="313162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/>
              <a:t>Моделирующая система </a:t>
            </a:r>
            <a:r>
              <a:rPr lang="en-US" sz="1200" b="1" dirty="0"/>
              <a:t>AERMOD View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67163" y="1710099"/>
            <a:ext cx="386714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/>
              <a:t>Дистанционное зондирование земли из космоса</a:t>
            </a:r>
          </a:p>
        </p:txBody>
      </p:sp>
    </p:spTree>
    <p:extLst>
      <p:ext uri="{BB962C8B-B14F-4D97-AF65-F5344CB8AC3E}">
        <p14:creationId xmlns:p14="http://schemas.microsoft.com/office/powerpoint/2010/main" val="585700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3055</TotalTime>
  <Words>1696</Words>
  <Application>Microsoft Office PowerPoint</Application>
  <PresentationFormat>Экран (4:3)</PresentationFormat>
  <Paragraphs>641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Verdana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aistbeta</cp:lastModifiedBy>
  <cp:revision>252</cp:revision>
  <dcterms:created xsi:type="dcterms:W3CDTF">2014-04-08T16:38:04Z</dcterms:created>
  <dcterms:modified xsi:type="dcterms:W3CDTF">2020-08-23T09:10:00Z</dcterms:modified>
</cp:coreProperties>
</file>